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78" r:id="rId3"/>
    <p:sldId id="283" r:id="rId4"/>
    <p:sldId id="282" r:id="rId5"/>
    <p:sldId id="280" r:id="rId6"/>
    <p:sldId id="281" r:id="rId7"/>
    <p:sldId id="286" r:id="rId8"/>
    <p:sldId id="289" r:id="rId9"/>
    <p:sldId id="291" r:id="rId10"/>
    <p:sldId id="293" r:id="rId11"/>
    <p:sldId id="294" r:id="rId12"/>
    <p:sldId id="284" r:id="rId13"/>
    <p:sldId id="285" r:id="rId14"/>
    <p:sldId id="292" r:id="rId15"/>
    <p:sldId id="290" r:id="rId16"/>
    <p:sldId id="287" r:id="rId17"/>
    <p:sldId id="303" r:id="rId18"/>
    <p:sldId id="304" r:id="rId19"/>
    <p:sldId id="305" r:id="rId20"/>
    <p:sldId id="302" r:id="rId21"/>
    <p:sldId id="298" r:id="rId22"/>
    <p:sldId id="299" r:id="rId23"/>
    <p:sldId id="300" r:id="rId24"/>
    <p:sldId id="295" r:id="rId25"/>
    <p:sldId id="296" r:id="rId26"/>
    <p:sldId id="306" r:id="rId27"/>
    <p:sldId id="297" r:id="rId28"/>
    <p:sldId id="301" r:id="rId29"/>
    <p:sldId id="257" r:id="rId30"/>
    <p:sldId id="258" r:id="rId31"/>
    <p:sldId id="27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42" autoAdjust="0"/>
    <p:restoredTop sz="94595" autoAdjust="0"/>
  </p:normalViewPr>
  <p:slideViewPr>
    <p:cSldViewPr>
      <p:cViewPr>
        <p:scale>
          <a:sx n="110" d="100"/>
          <a:sy n="110" d="100"/>
        </p:scale>
        <p:origin x="0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26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01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C4BFA-C701-4BA7-B370-53681BAFDF1B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0B060-D2A8-4A99-A42E-7EB79DC438D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B060-D2A8-4A99-A42E-7EB79DC438D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B060-D2A8-4A99-A42E-7EB79DC438D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3205-BDCB-4546-AB00-366BB887C9B3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232A-09F6-41EE-92A9-151E9BC1A0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3205-BDCB-4546-AB00-366BB887C9B3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232A-09F6-41EE-92A9-151E9BC1A0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3205-BDCB-4546-AB00-366BB887C9B3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232A-09F6-41EE-92A9-151E9BC1A0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E329D-3147-4EEE-9EA4-9A212C0C82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3205-BDCB-4546-AB00-366BB887C9B3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232A-09F6-41EE-92A9-151E9BC1A0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3205-BDCB-4546-AB00-366BB887C9B3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232A-09F6-41EE-92A9-151E9BC1A0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3205-BDCB-4546-AB00-366BB887C9B3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232A-09F6-41EE-92A9-151E9BC1A0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3205-BDCB-4546-AB00-366BB887C9B3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232A-09F6-41EE-92A9-151E9BC1A0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3205-BDCB-4546-AB00-366BB887C9B3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232A-09F6-41EE-92A9-151E9BC1A0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3205-BDCB-4546-AB00-366BB887C9B3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232A-09F6-41EE-92A9-151E9BC1A0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3205-BDCB-4546-AB00-366BB887C9B3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232A-09F6-41EE-92A9-151E9BC1A0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3205-BDCB-4546-AB00-366BB887C9B3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232A-09F6-41EE-92A9-151E9BC1A0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B3205-BDCB-4546-AB00-366BB887C9B3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5232A-09F6-41EE-92A9-151E9BC1A0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sebolnicy.ru/useful/platnye-medicinskie-uslug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ez.chita.ru/encycl/person/?id=5800" TargetMode="External"/><Relationship Id="rId3" Type="http://schemas.openxmlformats.org/officeDocument/2006/relationships/hyperlink" Target="http://ez.chita.ru/encycl/concepts/?id=5029" TargetMode="External"/><Relationship Id="rId7" Type="http://schemas.openxmlformats.org/officeDocument/2006/relationships/hyperlink" Target="http://ez.chita.ru/encycl/person/?id=1556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z.chita.ru/encycl/person/?id=1555" TargetMode="External"/><Relationship Id="rId5" Type="http://schemas.openxmlformats.org/officeDocument/2006/relationships/hyperlink" Target="http://ez.chita.ru/encycl/person/?id=1571" TargetMode="External"/><Relationship Id="rId4" Type="http://schemas.openxmlformats.org/officeDocument/2006/relationships/hyperlink" Target="http://ez.chita.ru/encycl/person/?id=5856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z.chita.ru/encycl/person/?id=5885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z.chita.ru/encycl/person/?id=693" TargetMode="External"/><Relationship Id="rId4" Type="http://schemas.openxmlformats.org/officeDocument/2006/relationships/hyperlink" Target="http://ez.chita.ru/encycl/person/?id=1544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\главный вра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8286808" cy="2071702"/>
          </a:xfrm>
        </p:spPr>
        <p:txBody>
          <a:bodyPr>
            <a:noAutofit/>
          </a:bodyPr>
          <a:lstStyle/>
          <a:p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ГУЗ «Нерчинско-Заводская Центральная районная больница»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5500702"/>
            <a:ext cx="8143932" cy="100013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Главный врач – Козырева Галина Александровна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DCIM\100NVTIM\IMAG0947.JPG"/>
          <p:cNvPicPr>
            <a:picLocks noChangeAspect="1" noChangeArrowheads="1"/>
          </p:cNvPicPr>
          <p:nvPr/>
        </p:nvPicPr>
        <p:blipFill>
          <a:blip r:embed="rId2">
            <a:lum bright="20000" contrast="30000"/>
          </a:blip>
          <a:srcRect/>
          <a:stretch>
            <a:fillRect/>
          </a:stretch>
        </p:blipFill>
        <p:spPr bwMode="auto">
          <a:xfrm>
            <a:off x="0" y="0"/>
            <a:ext cx="8997950" cy="674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1187450" y="0"/>
            <a:ext cx="795655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u="sng" dirty="0"/>
              <a:t>ДИНАМИКА ДЕМОГРАФИЧЕСКИХ ПОКАЗАТЕЛЕЙ</a:t>
            </a:r>
            <a:endParaRPr lang="ru-RU" sz="2400" dirty="0"/>
          </a:p>
          <a:p>
            <a:endParaRPr lang="ru-RU" sz="1600" dirty="0"/>
          </a:p>
          <a:p>
            <a:r>
              <a:rPr lang="ru-RU" sz="2000" dirty="0"/>
              <a:t>Общая численность населения района составляет </a:t>
            </a:r>
            <a:r>
              <a:rPr lang="ru-RU" sz="2000" dirty="0" smtClean="0"/>
              <a:t>9697 человек. </a:t>
            </a:r>
            <a:r>
              <a:rPr lang="ru-RU" sz="2000" dirty="0"/>
              <a:t>Численность населения с учетом прикрепленных районов по данным Федеральной службы Государственной статистики Забайкальского края составляет </a:t>
            </a:r>
            <a:r>
              <a:rPr lang="ru-RU" sz="2000" dirty="0" smtClean="0"/>
              <a:t>9697 человек. </a:t>
            </a:r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pPr algn="ctr"/>
            <a:r>
              <a:rPr lang="ru-RU" sz="2000" dirty="0"/>
              <a:t>ВОЗРАСТНАЯ СТРУКТУРА НАСЕЛЕНИЯ Нерчинско-Заводского района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1563" y="4071938"/>
          <a:ext cx="5529262" cy="2611438"/>
        </p:xfrm>
        <a:graphic>
          <a:graphicData uri="http://schemas.openxmlformats.org/drawingml/2006/table">
            <a:tbl>
              <a:tblPr/>
              <a:tblGrid>
                <a:gridCol w="4171950"/>
                <a:gridCol w="1357312"/>
              </a:tblGrid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633" marR="65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633" marR="65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65633" marR="65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9697</a:t>
                      </a:r>
                    </a:p>
                  </a:txBody>
                  <a:tcPr marL="65633" marR="65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Взрослые</a:t>
                      </a:r>
                    </a:p>
                  </a:txBody>
                  <a:tcPr marL="65633" marR="65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6992</a:t>
                      </a:r>
                    </a:p>
                  </a:txBody>
                  <a:tcPr marL="65633" marR="65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Подростки</a:t>
                      </a:r>
                    </a:p>
                  </a:txBody>
                  <a:tcPr marL="65633" marR="65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345</a:t>
                      </a:r>
                    </a:p>
                  </a:txBody>
                  <a:tcPr marL="65633" marR="65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Дети 0-14</a:t>
                      </a:r>
                    </a:p>
                  </a:txBody>
                  <a:tcPr marL="65633" marR="65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2360</a:t>
                      </a:r>
                    </a:p>
                  </a:txBody>
                  <a:tcPr marL="65633" marR="65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т.ч дети до года</a:t>
                      </a:r>
                    </a:p>
                  </a:txBody>
                  <a:tcPr marL="65633" marR="65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</a:t>
                      </a:r>
                    </a:p>
                  </a:txBody>
                  <a:tcPr marL="65633" marR="65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0-17 лет</a:t>
                      </a:r>
                    </a:p>
                  </a:txBody>
                  <a:tcPr marL="65633" marR="65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2705</a:t>
                      </a:r>
                    </a:p>
                  </a:txBody>
                  <a:tcPr marL="65633" marR="65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Женщины фертильного возраста</a:t>
                      </a:r>
                    </a:p>
                  </a:txBody>
                  <a:tcPr marL="65633" marR="65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2077</a:t>
                      </a:r>
                    </a:p>
                  </a:txBody>
                  <a:tcPr marL="65633" marR="65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M_12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40000">
            <a:off x="423834" y="318388"/>
            <a:ext cx="5177439" cy="4140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5" name="Заголовок 1"/>
          <p:cNvSpPr>
            <a:spLocks noGrp="1"/>
          </p:cNvSpPr>
          <p:nvPr>
            <p:ph type="title"/>
          </p:nvPr>
        </p:nvSpPr>
        <p:spPr>
          <a:xfrm>
            <a:off x="539750" y="115888"/>
            <a:ext cx="8229600" cy="563562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u="sng" dirty="0" smtClean="0"/>
              <a:t/>
            </a:r>
            <a:br>
              <a:rPr lang="ru-RU" sz="2800" u="sng" dirty="0" smtClean="0"/>
            </a:br>
            <a:r>
              <a:rPr lang="ru-RU" sz="2800" u="sng" dirty="0" smtClean="0"/>
              <a:t/>
            </a:r>
            <a:br>
              <a:rPr lang="ru-RU" sz="2800" u="sng" dirty="0" smtClean="0"/>
            </a:br>
            <a:r>
              <a:rPr lang="ru-RU" sz="2800" u="sng" dirty="0" smtClean="0"/>
              <a:t/>
            </a:r>
            <a:br>
              <a:rPr lang="ru-RU" sz="2800" u="sng" dirty="0" smtClean="0"/>
            </a:br>
            <a:r>
              <a:rPr lang="ru-RU" sz="2800" u="sng" dirty="0" smtClean="0"/>
              <a:t/>
            </a:r>
            <a:br>
              <a:rPr lang="ru-RU" sz="2800" u="sng" dirty="0" smtClean="0"/>
            </a:br>
            <a:r>
              <a:rPr lang="ru-RU" sz="2800" u="sng" dirty="0" smtClean="0"/>
              <a:t/>
            </a:r>
            <a:br>
              <a:rPr lang="ru-RU" sz="2800" u="sng" dirty="0" smtClean="0"/>
            </a:br>
            <a:r>
              <a:rPr lang="ru-RU" sz="2800" u="sng" dirty="0" smtClean="0"/>
              <a:t/>
            </a:r>
            <a:br>
              <a:rPr lang="ru-RU" sz="2800" u="sng" dirty="0" smtClean="0"/>
            </a:br>
            <a:r>
              <a:rPr lang="ru-RU" sz="2800" u="sng" dirty="0" smtClean="0"/>
              <a:t/>
            </a:r>
            <a:br>
              <a:rPr lang="ru-RU" sz="2800" u="sng" dirty="0" smtClean="0"/>
            </a:br>
            <a:r>
              <a:rPr lang="ru-RU" sz="2800" u="sng" dirty="0" smtClean="0"/>
              <a:t/>
            </a:r>
            <a:br>
              <a:rPr lang="ru-RU" sz="2800" u="sng" dirty="0" smtClean="0"/>
            </a:br>
            <a:r>
              <a:rPr lang="ru-RU" sz="2800" u="sng" dirty="0" smtClean="0"/>
              <a:t/>
            </a:r>
            <a:br>
              <a:rPr lang="ru-RU" sz="2800" u="sng" dirty="0" smtClean="0"/>
            </a:br>
            <a:r>
              <a:rPr lang="ru-RU" sz="2800" u="sng" dirty="0" smtClean="0"/>
              <a:t/>
            </a:r>
            <a:br>
              <a:rPr lang="ru-RU" sz="2800" u="sng" dirty="0" smtClean="0"/>
            </a:br>
            <a:r>
              <a:rPr lang="ru-RU" sz="2800" u="sng" dirty="0" smtClean="0"/>
              <a:t/>
            </a:r>
            <a:br>
              <a:rPr lang="ru-RU" sz="2800" u="sng" dirty="0" smtClean="0"/>
            </a:br>
            <a:r>
              <a:rPr lang="ru-RU" sz="2800" u="sng" dirty="0" smtClean="0"/>
              <a:t/>
            </a:r>
            <a:br>
              <a:rPr lang="ru-RU" sz="2800" u="sng" dirty="0" smtClean="0"/>
            </a:br>
            <a:r>
              <a:rPr lang="ru-RU" sz="2800" u="sng" dirty="0" smtClean="0"/>
              <a:t/>
            </a:r>
            <a:br>
              <a:rPr lang="ru-RU" sz="2800" u="sng" dirty="0" smtClean="0"/>
            </a:br>
            <a:r>
              <a:rPr lang="ru-RU" sz="2800" u="sng" dirty="0" smtClean="0"/>
              <a:t/>
            </a:r>
            <a:br>
              <a:rPr lang="ru-RU" sz="2800" u="sng" dirty="0" smtClean="0"/>
            </a:br>
            <a:r>
              <a:rPr lang="ru-RU" sz="2400" b="1" u="sng" dirty="0" smtClean="0"/>
              <a:t>Педиатрическая служба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u="sng" dirty="0" smtClean="0"/>
              <a:t>Численность детского населения района:</a:t>
            </a:r>
            <a:r>
              <a:rPr lang="ru-RU" sz="2400" b="1" dirty="0" smtClean="0"/>
              <a:t> </a:t>
            </a:r>
            <a:br>
              <a:rPr lang="ru-RU" sz="2400" b="1" dirty="0" smtClean="0"/>
            </a:br>
            <a:r>
              <a:rPr lang="ru-RU" sz="2400" b="1" dirty="0" smtClean="0"/>
              <a:t>0 - 17 лет – 2705</a:t>
            </a:r>
            <a:br>
              <a:rPr lang="ru-RU" sz="2400" b="1" dirty="0" smtClean="0"/>
            </a:br>
            <a:r>
              <a:rPr lang="ru-RU" sz="2400" b="1" dirty="0" smtClean="0"/>
              <a:t>0 - 14 лет – 2360</a:t>
            </a:r>
            <a:br>
              <a:rPr lang="ru-RU" sz="2400" b="1" dirty="0" smtClean="0"/>
            </a:br>
            <a:r>
              <a:rPr lang="ru-RU" sz="2400" b="1" dirty="0" smtClean="0"/>
              <a:t>0 - 1 года – 159</a:t>
            </a:r>
            <a:br>
              <a:rPr lang="ru-RU" sz="2400" b="1" dirty="0" smtClean="0"/>
            </a:br>
            <a:r>
              <a:rPr lang="ru-RU" sz="2400" b="1" dirty="0" smtClean="0"/>
              <a:t>15 – 17 лет – 345</a:t>
            </a:r>
            <a:br>
              <a:rPr lang="ru-RU" sz="2400" b="1" dirty="0" smtClean="0"/>
            </a:br>
            <a:r>
              <a:rPr lang="ru-RU" sz="2400" b="1" dirty="0" smtClean="0"/>
              <a:t>Обеспеченность врачами педиатрами на 10 000 детского населения составляет 7,3</a:t>
            </a:r>
            <a:br>
              <a:rPr lang="ru-RU" sz="2400" b="1" dirty="0" smtClean="0"/>
            </a:br>
            <a:r>
              <a:rPr lang="ru-RU" sz="2400" b="1" u="sng" dirty="0" smtClean="0"/>
              <a:t>Показатели работы детской поликлиники: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Среднее число детей на педиатрическом участке  – 1349</a:t>
            </a:r>
            <a:br>
              <a:rPr lang="ru-RU" sz="2400" b="1" dirty="0" smtClean="0"/>
            </a:br>
            <a:r>
              <a:rPr lang="ru-RU" sz="2400" b="1" dirty="0" smtClean="0"/>
              <a:t>Нагрузка на приеме в час – 5,1</a:t>
            </a:r>
            <a:br>
              <a:rPr lang="ru-RU" sz="2400" b="1" dirty="0" smtClean="0"/>
            </a:br>
            <a:r>
              <a:rPr lang="ru-RU" sz="2400" b="1" dirty="0" smtClean="0"/>
              <a:t>Нагрузка на дому в час     – 1,9</a:t>
            </a:r>
            <a:br>
              <a:rPr lang="ru-RU" sz="2400" b="1" dirty="0" smtClean="0"/>
            </a:br>
            <a:r>
              <a:rPr lang="ru-RU" sz="2400" b="1" dirty="0" smtClean="0"/>
              <a:t>Активность на дому           – 53% </a:t>
            </a:r>
            <a:br>
              <a:rPr lang="ru-RU" sz="2400" b="1" dirty="0" smtClean="0"/>
            </a:br>
            <a:r>
              <a:rPr lang="ru-RU" sz="2400" b="1" dirty="0" smtClean="0"/>
              <a:t>Функция врачебной должности – 2521– 68,7% </a:t>
            </a:r>
            <a:br>
              <a:rPr lang="ru-RU" sz="2400" b="1" dirty="0" smtClean="0"/>
            </a:br>
            <a:r>
              <a:rPr lang="ru-RU" sz="2400" b="1" dirty="0" smtClean="0"/>
              <a:t>Из общего числа посещений, </a:t>
            </a:r>
            <a:br>
              <a:rPr lang="ru-RU" sz="2400" b="1" dirty="0" smtClean="0"/>
            </a:br>
            <a:r>
              <a:rPr lang="ru-RU" sz="2400" b="1" dirty="0" smtClean="0"/>
              <a:t>* посещения по заболеваниям   – 52,6%, </a:t>
            </a:r>
            <a:br>
              <a:rPr lang="ru-RU" sz="2400" b="1" dirty="0" smtClean="0"/>
            </a:br>
            <a:r>
              <a:rPr lang="ru-RU" sz="2400" b="1" dirty="0" smtClean="0"/>
              <a:t>* с профилактической целью     – 47,4% </a:t>
            </a:r>
            <a:br>
              <a:rPr lang="ru-RU" sz="2400" b="1" dirty="0" smtClean="0"/>
            </a:br>
            <a:r>
              <a:rPr lang="ru-RU" sz="2400" b="1" dirty="0" smtClean="0"/>
              <a:t> 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AM_12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240000">
            <a:off x="101558" y="281156"/>
            <a:ext cx="4071966" cy="305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Уровень оказания медицинской помощи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r"/>
            <a:r>
              <a:rPr lang="ru-RU" dirty="0" smtClean="0"/>
              <a:t>ГУЗ </a:t>
            </a:r>
            <a:r>
              <a:rPr lang="ru-RU" b="1" i="1" dirty="0" smtClean="0"/>
              <a:t>Нерчинско-Заводская ЦРБ </a:t>
            </a:r>
            <a:r>
              <a:rPr lang="ru-RU" dirty="0" smtClean="0"/>
              <a:t> является лечебно-диагностическим и консультативным центром. </a:t>
            </a:r>
          </a:p>
          <a:p>
            <a:pPr algn="r">
              <a:buNone/>
            </a:pPr>
            <a:r>
              <a:rPr lang="ru-RU" dirty="0" smtClean="0"/>
              <a:t>Оказывает амбулаторно-поликлиническую (как плановую так и экстренную), и круглосуточную - стационарную, соответствующую самым современным медицинским стандартам, помощь как жителям собственного, районов так и соседних .</a:t>
            </a:r>
          </a:p>
          <a:p>
            <a:pPr algn="r"/>
            <a:r>
              <a:rPr lang="ru-RU" dirty="0" smtClean="0"/>
              <a:t>На базе </a:t>
            </a:r>
            <a:r>
              <a:rPr lang="ru-RU" b="1" i="1" dirty="0" smtClean="0"/>
              <a:t>Нерчинско-Заводской ЦРБ</a:t>
            </a:r>
            <a:r>
              <a:rPr lang="ru-RU" dirty="0" smtClean="0"/>
              <a:t> предоставляются как бесплатные, в рамках программы обязательного медицинского страхования и Территориальной программы государственных гарантий, так и </a:t>
            </a:r>
            <a:r>
              <a:rPr lang="ru-RU" b="1" i="1" dirty="0" smtClean="0">
                <a:hlinkClick r:id="rId4"/>
              </a:rPr>
              <a:t>платные медицинские услуги</a:t>
            </a:r>
            <a:r>
              <a:rPr lang="ru-RU" dirty="0" smtClean="0"/>
              <a:t>. В рамках платных медицинских услуг можно оформить справку на управление транспортным средством, справку на приобретение и ношение оружия, справку для трудоустройства на работу, а так же, получить консультации специалистов и прочие виды услуг.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i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143248"/>
            <a:ext cx="4000528" cy="3000372"/>
          </a:xfrm>
          <a:prstGeom prst="rect">
            <a:avLst/>
          </a:prstGeom>
          <a:noFill/>
        </p:spPr>
      </p:pic>
      <p:pic>
        <p:nvPicPr>
          <p:cNvPr id="6" name="Рисунок 5" descr="SAM_14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4367" y="287941"/>
            <a:ext cx="4357718" cy="319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i="1" dirty="0" smtClean="0"/>
              <a:t>Нерчинско-Заводская центральная районная больница</a:t>
            </a:r>
            <a:r>
              <a:rPr lang="ru-RU" dirty="0" smtClean="0"/>
              <a:t> оснащена современным лечебным и диагностическим медицинским оборудованием. В учреждении постоянно внедряются достижения современной науки и техники, профилактические методики. Обслуживание ведут высококвалифицированные специалисты. На базе учреждения созданы выездные бригады врачей специалистов для оказания различных видов медицинской, организационно методической и консультативной помощи.</a:t>
            </a:r>
          </a:p>
          <a:p>
            <a:r>
              <a:rPr lang="ru-RU" b="1" i="1" dirty="0" smtClean="0"/>
              <a:t>Нерчинско-Заводская ЦРБ</a:t>
            </a:r>
            <a:r>
              <a:rPr lang="ru-RU" dirty="0" smtClean="0"/>
              <a:t> — постоянно развивающееся и совершенствующееся лечебно-профилактическое учреждение. В работе организации используются самые современные информационные технологии. Для удобства пациентов в работе широко используется возможность электронной записи к врачу </a:t>
            </a:r>
            <a:r>
              <a:rPr lang="ru-RU" dirty="0" err="1" smtClean="0"/>
              <a:t>онлайн</a:t>
            </a:r>
            <a:r>
              <a:rPr lang="ru-RU" dirty="0" smtClean="0"/>
              <a:t> через международную сеть Интернет при помощи сервиса "Электронная регистратура".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0" descr="C:\Users\Персонльный\Desktop\презентация\Фото35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714375" y="142875"/>
            <a:ext cx="7775575" cy="707886"/>
          </a:xfrm>
          <a:prstGeom prst="rect">
            <a:avLst/>
          </a:prstGeom>
          <a:noFill/>
          <a:ln w="92075" cmpd="dbl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</a:rPr>
              <a:t>Оснащение  диагностическим оборудованием в рамках национального проекта «Здоровье» и его использование</a:t>
            </a:r>
            <a:endParaRPr lang="ru-RU" sz="2000" dirty="0">
              <a:solidFill>
                <a:schemeClr val="bg1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500063" y="1428750"/>
          <a:ext cx="3958787" cy="50053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958787"/>
              </a:tblGrid>
              <a:tr h="10715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50" dirty="0"/>
                        <a:t>Наименование оборудования</a:t>
                      </a:r>
                      <a:endParaRPr lang="ru-RU" sz="1800" b="1" kern="1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3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/>
                        <a:t>1.Аппарат рентгеновский</a:t>
                      </a:r>
                      <a:endParaRPr lang="ru-RU" sz="1800" b="1" kern="1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933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/>
                        <a:t>2.Маммограф</a:t>
                      </a:r>
                      <a:endParaRPr lang="ru-RU" sz="1800" b="1" kern="1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/>
                </a:tc>
              </a:tr>
              <a:tr h="3933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/>
                        <a:t>3.Флюорограф</a:t>
                      </a:r>
                      <a:endParaRPr lang="ru-RU" sz="1800" b="1" kern="1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/>
                </a:tc>
              </a:tr>
              <a:tr h="3933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/>
                        <a:t>4.Фетальный монитор</a:t>
                      </a:r>
                      <a:endParaRPr lang="ru-RU" sz="1800" b="1" kern="1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/>
                </a:tc>
              </a:tr>
              <a:tr h="3933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/>
                        <a:t>5.Гематологический анализатор</a:t>
                      </a:r>
                      <a:endParaRPr lang="ru-RU" sz="1800" b="1" kern="1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/>
                </a:tc>
              </a:tr>
              <a:tr h="3933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/>
                        <a:t>6.Мочевой анализатор</a:t>
                      </a:r>
                      <a:endParaRPr lang="ru-RU" sz="1800" b="1" kern="1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/>
                </a:tc>
              </a:tr>
              <a:tr h="3933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/>
                        <a:t>7.Биохимический анализатор</a:t>
                      </a:r>
                      <a:endParaRPr lang="ru-RU" sz="1800" b="1" kern="1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/>
                </a:tc>
              </a:tr>
              <a:tr h="3933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/>
                        <a:t>8.6-канальный ЭКГ</a:t>
                      </a:r>
                      <a:endParaRPr lang="ru-RU" sz="1800" b="1" kern="1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/>
                </a:tc>
              </a:tr>
              <a:tr h="3933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/>
                        <a:t>9.3-канальный ЭКГ</a:t>
                      </a:r>
                      <a:endParaRPr lang="ru-RU" sz="1800" b="1" kern="1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/>
                </a:tc>
              </a:tr>
              <a:tr h="3933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/>
                        <a:t>10. Аппарат УЗИ</a:t>
                      </a:r>
                      <a:endParaRPr lang="ru-RU" sz="1800" b="1" kern="1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28" name="Таблица 27"/>
          <p:cNvGraphicFramePr>
            <a:graphicFrameLocks noGrp="1"/>
          </p:cNvGraphicFramePr>
          <p:nvPr/>
        </p:nvGraphicFramePr>
        <p:xfrm>
          <a:off x="512763" y="1455738"/>
          <a:ext cx="4086808" cy="495289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086808"/>
              </a:tblGrid>
              <a:tr h="970383">
                <a:tc>
                  <a:txBody>
                    <a:bodyPr/>
                    <a:lstStyle/>
                    <a:p>
                      <a:pPr algn="r"/>
                      <a:endParaRPr lang="ru-RU" dirty="0"/>
                    </a:p>
                  </a:txBody>
                  <a:tcPr/>
                </a:tc>
              </a:tr>
              <a:tr h="302105">
                <a:tc>
                  <a:txBody>
                    <a:bodyPr/>
                    <a:lstStyle/>
                    <a:p>
                      <a:pPr algn="r"/>
                      <a:endParaRPr lang="ru-RU" baseline="0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  <a:tr h="374883">
                <a:tc>
                  <a:txBody>
                    <a:bodyPr/>
                    <a:lstStyle/>
                    <a:p>
                      <a:pPr algn="r"/>
                      <a:endParaRPr lang="ru-RU" baseline="0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  <a:tr h="391886">
                <a:tc>
                  <a:txBody>
                    <a:bodyPr/>
                    <a:lstStyle/>
                    <a:p>
                      <a:pPr algn="r"/>
                      <a:endParaRPr lang="ru-RU" baseline="0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  <a:tr h="382555">
                <a:tc>
                  <a:txBody>
                    <a:bodyPr/>
                    <a:lstStyle/>
                    <a:p>
                      <a:pPr algn="r"/>
                      <a:endParaRPr lang="ru-RU" baseline="0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  <a:tr h="429208">
                <a:tc>
                  <a:txBody>
                    <a:bodyPr/>
                    <a:lstStyle/>
                    <a:p>
                      <a:pPr algn="r"/>
                      <a:endParaRPr lang="ru-RU" baseline="0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  <a:tr h="373225">
                <a:tc>
                  <a:txBody>
                    <a:bodyPr/>
                    <a:lstStyle/>
                    <a:p>
                      <a:pPr algn="r"/>
                      <a:endParaRPr lang="ru-RU" baseline="0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  <a:tr h="391886">
                <a:tc>
                  <a:txBody>
                    <a:bodyPr/>
                    <a:lstStyle/>
                    <a:p>
                      <a:pPr algn="r"/>
                      <a:endParaRPr lang="ru-RU" baseline="0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  <a:tr h="391885">
                <a:tc>
                  <a:txBody>
                    <a:bodyPr/>
                    <a:lstStyle/>
                    <a:p>
                      <a:pPr algn="r"/>
                      <a:endParaRPr lang="ru-RU" baseline="0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  <a:tr h="440612">
                <a:tc>
                  <a:txBody>
                    <a:bodyPr/>
                    <a:lstStyle/>
                    <a:p>
                      <a:pPr algn="r"/>
                      <a:endParaRPr lang="ru-RU" baseline="0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  <a:tr h="440612">
                <a:tc>
                  <a:txBody>
                    <a:bodyPr/>
                    <a:lstStyle/>
                    <a:p>
                      <a:pPr algn="r"/>
                      <a:endParaRPr lang="ru-RU" baseline="0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1" descr="C:\Users\Персонльный\Desktop\презентация\Фото3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571744"/>
            <a:ext cx="4857784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F:\DCIM\100NVTIM\IMAG09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30000" contrast="20000"/>
          </a:blip>
          <a:srcRect/>
          <a:stretch>
            <a:fillRect/>
          </a:stretch>
        </p:blipFill>
        <p:spPr bwMode="auto">
          <a:xfrm>
            <a:off x="0" y="500042"/>
            <a:ext cx="435768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Диагностическую службу представляют клинико-диагностическая (</a:t>
            </a:r>
            <a:r>
              <a:rPr lang="ru-RU" sz="2800" dirty="0" err="1" smtClean="0"/>
              <a:t>общеклиническая</a:t>
            </a:r>
            <a:r>
              <a:rPr lang="ru-RU" sz="2800" dirty="0" smtClean="0"/>
              <a:t> и биохимическая) лаборатория, отделение ультразвуковой диагностики, кабинеты флюорографии, рентгенологический кабинет, службы ЛФК и физиотерапии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user\Desktop\image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2827917"/>
            <a:ext cx="4572032" cy="3783724"/>
          </a:xfrm>
          <a:prstGeom prst="rect">
            <a:avLst/>
          </a:prstGeom>
          <a:noFill/>
        </p:spPr>
      </p:pic>
      <p:pic>
        <p:nvPicPr>
          <p:cNvPr id="7171" name="Picture 3" descr="C:\Users\user\Desktop\image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285860"/>
            <a:ext cx="4500594" cy="28575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КОРПОРАТИВНАЯ КУЛЬТУРА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C:\Users\user\Desktop\image (5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 rot="20886406">
            <a:off x="533856" y="2311247"/>
            <a:ext cx="2943396" cy="27146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1357298"/>
            <a:ext cx="278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Принимаем активное участие в Параде Победы на 9 МАЯ!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000496" y="3429000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cs typeface="Aharoni" pitchFamily="2" charset="-79"/>
              </a:rPr>
              <a:t>  ДЕНЬ МЕДИЦИНСКОЙ СЕСТРЫ!!!</a:t>
            </a:r>
            <a:endParaRPr lang="ru-RU" b="1" dirty="0">
              <a:solidFill>
                <a:srgbClr val="FF0000"/>
              </a:solidFill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досуге - можно наслаждаться красотами нашей природы…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 descr="image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2" y="2714619"/>
            <a:ext cx="5492760" cy="3915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age (2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240000">
            <a:off x="399565" y="1517884"/>
            <a:ext cx="4723941" cy="3429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собирать грибы и ягоды…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image (3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000108"/>
            <a:ext cx="3944937" cy="2958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age (3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14422"/>
            <a:ext cx="4143404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age (3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6" y="3571876"/>
            <a:ext cx="4643470" cy="3109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age (24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4071942"/>
            <a:ext cx="400052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посещать спортивный и тренажерный залы…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image (3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80000">
            <a:off x="357158" y="1357298"/>
            <a:ext cx="4243398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age (38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1285860"/>
            <a:ext cx="3786214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g.zbp.ru/xpn/18/55f6b1.6ys2ac.279q.m9.gg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9143999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НЕМНОГО ИЗ ИСТОРИИ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686800" cy="5643578"/>
          </a:xfrm>
        </p:spPr>
        <p:txBody>
          <a:bodyPr>
            <a:normAutofit fontScale="25000" lnSpcReduction="20000"/>
          </a:bodyPr>
          <a:lstStyle/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endParaRPr lang="ru-RU" sz="5600" dirty="0" smtClean="0"/>
          </a:p>
          <a:p>
            <a:pPr>
              <a:buNone/>
            </a:pPr>
            <a:endParaRPr lang="ru-RU" sz="56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5600" b="1" dirty="0" smtClean="0">
                <a:solidFill>
                  <a:schemeClr val="bg1"/>
                </a:solidFill>
              </a:rPr>
              <a:t>Развитие здравоохранения на территории Нерчинско-Заводского р-на началось с решения Главы</a:t>
            </a:r>
          </a:p>
          <a:p>
            <a:pPr>
              <a:buNone/>
            </a:pPr>
            <a:r>
              <a:rPr lang="ru-RU" sz="5600" b="1" dirty="0" smtClean="0">
                <a:solidFill>
                  <a:schemeClr val="bg1"/>
                </a:solidFill>
              </a:rPr>
              <a:t>правления Сибирских и Казанских заводов прислать в Нерчинские заводы медика с необходимыми</a:t>
            </a:r>
          </a:p>
          <a:p>
            <a:pPr>
              <a:buNone/>
            </a:pPr>
            <a:r>
              <a:rPr lang="ru-RU" sz="5600" b="1" dirty="0" smtClean="0">
                <a:solidFill>
                  <a:schemeClr val="bg1"/>
                </a:solidFill>
              </a:rPr>
              <a:t>лекарствами в 1740 г. Первым медиком стал Петр </a:t>
            </a:r>
            <a:r>
              <a:rPr lang="ru-RU" sz="5600" b="1" dirty="0" err="1" smtClean="0">
                <a:solidFill>
                  <a:schemeClr val="bg1"/>
                </a:solidFill>
              </a:rPr>
              <a:t>Трумлер</a:t>
            </a:r>
            <a:r>
              <a:rPr lang="ru-RU" sz="5600" b="1" dirty="0" smtClean="0">
                <a:solidFill>
                  <a:schemeClr val="bg1"/>
                </a:solidFill>
              </a:rPr>
              <a:t>. Организован </a:t>
            </a:r>
            <a:r>
              <a:rPr lang="ru-RU" sz="5600" b="1" dirty="0" smtClean="0">
                <a:solidFill>
                  <a:schemeClr val="bg1"/>
                </a:solidFill>
                <a:hlinkClick r:id="rId3"/>
              </a:rPr>
              <a:t>Нерчинский горный госпиталь</a:t>
            </a:r>
            <a:r>
              <a:rPr lang="ru-RU" sz="5600" b="1" dirty="0" smtClean="0">
                <a:solidFill>
                  <a:schemeClr val="bg1"/>
                </a:solidFill>
              </a:rPr>
              <a:t>. </a:t>
            </a:r>
          </a:p>
          <a:p>
            <a:pPr>
              <a:buNone/>
            </a:pPr>
            <a:r>
              <a:rPr lang="ru-RU" sz="5600" b="1" dirty="0" smtClean="0">
                <a:solidFill>
                  <a:schemeClr val="bg1"/>
                </a:solidFill>
              </a:rPr>
              <a:t>В 1744—53 в Нерчинских заводах работал подлекарь </a:t>
            </a:r>
            <a:r>
              <a:rPr lang="ru-RU" sz="5600" b="1" dirty="0" smtClean="0">
                <a:solidFill>
                  <a:schemeClr val="bg1"/>
                </a:solidFill>
                <a:hlinkClick r:id="rId4"/>
              </a:rPr>
              <a:t>Е. Томилов</a:t>
            </a:r>
            <a:r>
              <a:rPr lang="ru-RU" sz="5600" b="1" dirty="0" smtClean="0">
                <a:solidFill>
                  <a:schemeClr val="bg1"/>
                </a:solidFill>
              </a:rPr>
              <a:t>, который способствовал расширению</a:t>
            </a:r>
          </a:p>
          <a:p>
            <a:pPr>
              <a:buNone/>
            </a:pPr>
            <a:r>
              <a:rPr lang="ru-RU" sz="5600" b="1" dirty="0" smtClean="0">
                <a:solidFill>
                  <a:schemeClr val="bg1"/>
                </a:solidFill>
              </a:rPr>
              <a:t>госпиталя, открытию аптеки, госпитальной школы. С 1820 управляющим горным госпиталем стал </a:t>
            </a:r>
            <a:r>
              <a:rPr lang="ru-RU" sz="5600" b="1" dirty="0" smtClean="0">
                <a:solidFill>
                  <a:schemeClr val="bg1"/>
                </a:solidFill>
                <a:hlinkClick r:id="rId5"/>
              </a:rPr>
              <a:t>И.(Я.)И.</a:t>
            </a:r>
          </a:p>
          <a:p>
            <a:pPr>
              <a:buNone/>
            </a:pPr>
            <a:r>
              <a:rPr lang="ru-RU" sz="5600" b="1" dirty="0" err="1" smtClean="0">
                <a:solidFill>
                  <a:schemeClr val="bg1"/>
                </a:solidFill>
                <a:hlinkClick r:id="rId5"/>
              </a:rPr>
              <a:t>Влодзимирский</a:t>
            </a:r>
            <a:r>
              <a:rPr lang="ru-RU" sz="5600" b="1" dirty="0" smtClean="0">
                <a:solidFill>
                  <a:schemeClr val="bg1"/>
                </a:solidFill>
              </a:rPr>
              <a:t>. Он добился разрешения вскрытия трупов ссыльнокаторжных для обучения медиков,</a:t>
            </a:r>
          </a:p>
          <a:p>
            <a:pPr>
              <a:buNone/>
            </a:pPr>
            <a:r>
              <a:rPr lang="ru-RU" sz="5600" b="1" dirty="0" smtClean="0">
                <a:solidFill>
                  <a:schemeClr val="bg1"/>
                </a:solidFill>
              </a:rPr>
              <a:t>улучшил питание больных. Вклад в развитие здравоохранения внесли: </a:t>
            </a:r>
            <a:r>
              <a:rPr lang="ru-RU" sz="5600" b="1" dirty="0" smtClean="0">
                <a:solidFill>
                  <a:schemeClr val="bg1"/>
                </a:solidFill>
                <a:hlinkClick r:id="rId6"/>
              </a:rPr>
              <a:t>А.Н. Бек (Жукова)</a:t>
            </a:r>
            <a:r>
              <a:rPr lang="ru-RU" sz="5600" b="1" dirty="0" smtClean="0">
                <a:solidFill>
                  <a:schemeClr val="bg1"/>
                </a:solidFill>
              </a:rPr>
              <a:t> (в 1901—1902</a:t>
            </a:r>
          </a:p>
          <a:p>
            <a:pPr>
              <a:buNone/>
            </a:pPr>
            <a:r>
              <a:rPr lang="ru-RU" sz="5600" b="1" dirty="0" smtClean="0">
                <a:solidFill>
                  <a:schemeClr val="bg1"/>
                </a:solidFill>
              </a:rPr>
              <a:t>медсестра Нерчинско-Заводской больницы), </a:t>
            </a:r>
            <a:r>
              <a:rPr lang="ru-RU" sz="5600" b="1" dirty="0" smtClean="0">
                <a:solidFill>
                  <a:schemeClr val="bg1"/>
                </a:solidFill>
                <a:hlinkClick r:id="rId7"/>
              </a:rPr>
              <a:t>Е.В. Бек</a:t>
            </a:r>
            <a:r>
              <a:rPr lang="ru-RU" sz="5600" b="1" dirty="0" smtClean="0">
                <a:solidFill>
                  <a:schemeClr val="bg1"/>
                </a:solidFill>
              </a:rPr>
              <a:t> (в 1899—1903 участковый врач ЗКВ в Нерчинском</a:t>
            </a:r>
          </a:p>
          <a:p>
            <a:pPr>
              <a:buNone/>
            </a:pPr>
            <a:r>
              <a:rPr lang="ru-RU" sz="5600" b="1" dirty="0" smtClean="0">
                <a:solidFill>
                  <a:schemeClr val="bg1"/>
                </a:solidFill>
              </a:rPr>
              <a:t>Заводе), офтальмолог </a:t>
            </a:r>
            <a:r>
              <a:rPr lang="ru-RU" sz="5600" b="1" dirty="0" smtClean="0">
                <a:solidFill>
                  <a:schemeClr val="bg1"/>
                </a:solidFill>
                <a:hlinkClick r:id="rId8"/>
              </a:rPr>
              <a:t>Н.Н. Макаров</a:t>
            </a:r>
            <a:r>
              <a:rPr lang="ru-RU" sz="5600" b="1" dirty="0" smtClean="0">
                <a:solidFill>
                  <a:schemeClr val="bg1"/>
                </a:solidFill>
              </a:rPr>
              <a:t>, фельдшер </a:t>
            </a:r>
            <a:r>
              <a:rPr lang="ru-RU" sz="5600" b="1" dirty="0" err="1" smtClean="0">
                <a:solidFill>
                  <a:schemeClr val="bg1"/>
                </a:solidFill>
              </a:rPr>
              <a:t>Конох</a:t>
            </a:r>
            <a:r>
              <a:rPr lang="ru-RU" sz="5600" b="1" dirty="0" smtClean="0">
                <a:solidFill>
                  <a:schemeClr val="bg1"/>
                </a:solidFill>
              </a:rPr>
              <a:t> (в 1917—22 гл. врач Нерчинско-Заводского</a:t>
            </a:r>
          </a:p>
          <a:p>
            <a:pPr>
              <a:buNone/>
            </a:pPr>
            <a:r>
              <a:rPr lang="ru-RU" sz="5600" b="1" dirty="0" smtClean="0">
                <a:solidFill>
                  <a:schemeClr val="bg1"/>
                </a:solidFill>
              </a:rPr>
              <a:t>участка).</a:t>
            </a:r>
          </a:p>
          <a:p>
            <a:pPr>
              <a:buNone/>
            </a:pPr>
            <a:r>
              <a:rPr lang="ru-RU" sz="5600" b="1" dirty="0" smtClean="0">
                <a:solidFill>
                  <a:schemeClr val="bg1"/>
                </a:solidFill>
              </a:rPr>
              <a:t>В 1938 организован </a:t>
            </a:r>
            <a:r>
              <a:rPr lang="ru-RU" sz="5600" b="1" dirty="0" err="1" smtClean="0">
                <a:solidFill>
                  <a:schemeClr val="bg1"/>
                </a:solidFill>
              </a:rPr>
              <a:t>райздравотдел</a:t>
            </a:r>
            <a:r>
              <a:rPr lang="ru-RU" sz="5600" b="1" dirty="0" smtClean="0">
                <a:solidFill>
                  <a:schemeClr val="bg1"/>
                </a:solidFill>
              </a:rPr>
              <a:t> (зав. </a:t>
            </a:r>
            <a:r>
              <a:rPr lang="ru-RU" sz="5600" b="1" dirty="0" err="1" smtClean="0">
                <a:solidFill>
                  <a:schemeClr val="bg1"/>
                </a:solidFill>
              </a:rPr>
              <a:t>Куколов</a:t>
            </a:r>
            <a:r>
              <a:rPr lang="ru-RU" sz="5600" b="1" dirty="0" smtClean="0">
                <a:solidFill>
                  <a:schemeClr val="bg1"/>
                </a:solidFill>
              </a:rPr>
              <a:t>, И. А. Соколов, Е. А. </a:t>
            </a:r>
            <a:r>
              <a:rPr lang="ru-RU" sz="5600" b="1" dirty="0" err="1" smtClean="0">
                <a:solidFill>
                  <a:schemeClr val="bg1"/>
                </a:solidFill>
              </a:rPr>
              <a:t>Ежак</a:t>
            </a:r>
            <a:r>
              <a:rPr lang="ru-RU" sz="5600" b="1" dirty="0" smtClean="0">
                <a:solidFill>
                  <a:schemeClr val="bg1"/>
                </a:solidFill>
              </a:rPr>
              <a:t>). В районной больнице</a:t>
            </a:r>
          </a:p>
          <a:p>
            <a:pPr>
              <a:buNone/>
            </a:pPr>
            <a:r>
              <a:rPr lang="ru-RU" sz="5600" b="1" dirty="0" smtClean="0">
                <a:solidFill>
                  <a:schemeClr val="bg1"/>
                </a:solidFill>
              </a:rPr>
              <a:t>работали хирург П. П. Журбин, терапевты Набокова, В. А. </a:t>
            </a:r>
            <a:r>
              <a:rPr lang="ru-RU" sz="5600" b="1" dirty="0" err="1" smtClean="0">
                <a:solidFill>
                  <a:schemeClr val="bg1"/>
                </a:solidFill>
              </a:rPr>
              <a:t>Шаутонова</a:t>
            </a:r>
            <a:r>
              <a:rPr lang="ru-RU" sz="5600" b="1" dirty="0" smtClean="0">
                <a:solidFill>
                  <a:schemeClr val="bg1"/>
                </a:solidFill>
              </a:rPr>
              <a:t>. В 1940 в с. Нерчинский Завод</a:t>
            </a:r>
          </a:p>
          <a:p>
            <a:pPr>
              <a:buNone/>
            </a:pPr>
            <a:r>
              <a:rPr lang="ru-RU" sz="5600" b="1" dirty="0" smtClean="0">
                <a:solidFill>
                  <a:schemeClr val="bg1"/>
                </a:solidFill>
              </a:rPr>
              <a:t>построены ясли на 36 коек. </a:t>
            </a:r>
          </a:p>
          <a:p>
            <a:pPr>
              <a:buNone/>
            </a:pPr>
            <a:r>
              <a:rPr lang="ru-RU" sz="5600" b="1" dirty="0" smtClean="0">
                <a:solidFill>
                  <a:schemeClr val="bg1"/>
                </a:solidFill>
              </a:rPr>
              <a:t>В начале 1960-х функционировали районная больница на 75 коек, 18 ФП. В 1970—80-х сданы в</a:t>
            </a:r>
          </a:p>
          <a:p>
            <a:pPr>
              <a:buNone/>
            </a:pPr>
            <a:r>
              <a:rPr lang="ru-RU" sz="5600" b="1" dirty="0" smtClean="0">
                <a:solidFill>
                  <a:schemeClr val="bg1"/>
                </a:solidFill>
              </a:rPr>
              <a:t>эксплуатацию корпуса центр. районной поликлиники, детского и гинекологического отделений,</a:t>
            </a:r>
          </a:p>
          <a:p>
            <a:pPr>
              <a:buNone/>
            </a:pPr>
            <a:r>
              <a:rPr lang="ru-RU" sz="5600" b="1" dirty="0" smtClean="0">
                <a:solidFill>
                  <a:schemeClr val="bg1"/>
                </a:solidFill>
              </a:rPr>
              <a:t>участковые больницы в селах 1-й Булдуруй, Бол. Зерентуй, 7 зданий ФАП, молочная кухня при ЦРБ,</a:t>
            </a:r>
          </a:p>
          <a:p>
            <a:pPr>
              <a:buNone/>
            </a:pPr>
            <a:r>
              <a:rPr lang="ru-RU" sz="5600" b="1" dirty="0" smtClean="0">
                <a:solidFill>
                  <a:schemeClr val="bg1"/>
                </a:solidFill>
              </a:rPr>
              <a:t>открыта сельская врачебная амбулатория в с. Явленка, выделены санитарные машины для участковых</a:t>
            </a:r>
          </a:p>
          <a:p>
            <a:pPr>
              <a:buNone/>
            </a:pPr>
            <a:r>
              <a:rPr lang="ru-RU" sz="5600" b="1" dirty="0" smtClean="0">
                <a:solidFill>
                  <a:schemeClr val="bg1"/>
                </a:solidFill>
              </a:rPr>
              <a:t>больниц. </a:t>
            </a:r>
          </a:p>
          <a:p>
            <a:endParaRPr lang="ru-RU" sz="5600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выступления местных творческих коллективов…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image (1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357298"/>
            <a:ext cx="3786214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age (1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1357298"/>
            <a:ext cx="390527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age (1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56" y="4000504"/>
            <a:ext cx="4635504" cy="2672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796908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Наши кадры!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 descr="SAM_12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00000">
            <a:off x="4554462" y="1243182"/>
            <a:ext cx="4071966" cy="305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AM_1280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300000">
            <a:off x="340262" y="1246262"/>
            <a:ext cx="4143405" cy="307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AM_12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00000">
            <a:off x="4974294" y="3517154"/>
            <a:ext cx="3786214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AM_1279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-240000">
            <a:off x="1092750" y="3698048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42911" y="1071546"/>
            <a:ext cx="357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Врач терапевт участковый, работает по программе «Земский доктор» с 2012 года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786578" y="857232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Врач офтальмолог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42844" y="4357694"/>
            <a:ext cx="250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Фельдшер доврачебного кабинета «Молодой специалист»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429520" y="3929066"/>
            <a:ext cx="1428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Медсестра врача педиатра участкового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M_12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240000">
            <a:off x="458716" y="352593"/>
            <a:ext cx="4071966" cy="305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AM_1281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40000">
            <a:off x="4741431" y="490616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AM_12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240000">
            <a:off x="815906" y="3210113"/>
            <a:ext cx="4071966" cy="305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AM_12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40000">
            <a:off x="5023028" y="3342474"/>
            <a:ext cx="3762401" cy="2821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85786" y="642918"/>
            <a:ext cx="282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Медицинский регистратор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429256" y="428604"/>
            <a:ext cx="3510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Медсестра терапевта участкового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7158" y="3929066"/>
            <a:ext cx="19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Техник - лаборант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858148" y="3857628"/>
            <a:ext cx="125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Медсестра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M_12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4429156" cy="332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AM_13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643314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AM_14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7251" y="3500438"/>
            <a:ext cx="4119591" cy="3089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AM_14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357166"/>
            <a:ext cx="3857652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00034" y="6215082"/>
            <a:ext cx="3033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Медбрат по приему вызовов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42976" y="571480"/>
            <a:ext cx="2224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Медсестра педиатра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000760" y="2786058"/>
            <a:ext cx="268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Медсестра врача хирурга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72132" y="4000504"/>
            <a:ext cx="125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Медсестра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ГУЗ «Нерчинско - Заводская ЦРБ» предлагает вакансии: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7158" y="1571612"/>
            <a:ext cx="8358246" cy="6286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Врач терапевт участковый  -  1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7158" y="2357430"/>
            <a:ext cx="8358246" cy="64294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Врач педиатр участковый  -  2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158" y="3143248"/>
            <a:ext cx="8358246" cy="64294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Врач психиатр – нарколог  -  1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7158" y="3929066"/>
            <a:ext cx="8358246" cy="64294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Врач анестезиолог  -  1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7158" y="4714884"/>
            <a:ext cx="8358246" cy="64294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Врач стоматолог  -  1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71472" y="214290"/>
            <a:ext cx="3357586" cy="364333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Заработная плата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72066" y="285728"/>
            <a:ext cx="3429024" cy="8572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Оклад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00628" y="1214422"/>
            <a:ext cx="3500462" cy="121444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Компенсационные выплаты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0628" y="2500306"/>
            <a:ext cx="3500462" cy="142876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Стимулирующие выплаты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Стрелка влево 7"/>
          <p:cNvSpPr/>
          <p:nvPr/>
        </p:nvSpPr>
        <p:spPr>
          <a:xfrm>
            <a:off x="4214810" y="1571612"/>
            <a:ext cx="642942" cy="484632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>
            <a:off x="4143372" y="2928934"/>
            <a:ext cx="714380" cy="484632"/>
          </a:xfrm>
          <a:prstGeom prst="lef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лево 9"/>
          <p:cNvSpPr/>
          <p:nvPr/>
        </p:nvSpPr>
        <p:spPr>
          <a:xfrm>
            <a:off x="4286248" y="428604"/>
            <a:ext cx="642942" cy="500066"/>
          </a:xfrm>
          <a:prstGeom prst="leftArrow">
            <a:avLst>
              <a:gd name="adj1" fmla="val 50000"/>
              <a:gd name="adj2" fmla="val 44282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2910" y="4572008"/>
            <a:ext cx="7858180" cy="150019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Размер заработной платы по итогам собеседования!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нас для вас: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1472" y="1714488"/>
            <a:ext cx="8072494" cy="7000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Перспективы  карьерного  роста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1472" y="2643182"/>
            <a:ext cx="8072494" cy="121444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Возможность повышения профессиональной квалификации каждые 5 лет, за счет мед. учреждения.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Возможность профессиональной переподготовки.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1472" y="4071942"/>
            <a:ext cx="8072494" cy="914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Посещение краевых семинаров и конференций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1472" y="5214950"/>
            <a:ext cx="8001056" cy="914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Дружный коллектив!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Меры социальной поддержки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0034" y="1357298"/>
            <a:ext cx="8072494" cy="714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Предоставление служебного жилья.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0034" y="2214554"/>
            <a:ext cx="8072494" cy="10001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Предоставление мест в детских дошкольных учреждениях.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034" y="3357562"/>
            <a:ext cx="8072494" cy="27860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Заключив трудовой договор  с  нами вы имеете право получить единовременную компенсационную выплату в размере одного миллиона рублей.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0013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детей веселые детские площадки.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image (1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285860"/>
            <a:ext cx="442915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age (1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285860"/>
            <a:ext cx="385765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age (1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929066"/>
            <a:ext cx="3929090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age (18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3929066"/>
            <a:ext cx="442915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14-004-Ne-navred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2" y="2928934"/>
            <a:ext cx="2643206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57874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Наш адрес: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543956" cy="4525963"/>
          </a:xfrm>
        </p:spPr>
        <p:txBody>
          <a:bodyPr>
            <a:normAutofit lnSpcReduction="10000"/>
          </a:bodyPr>
          <a:lstStyle/>
          <a:p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674370, Нерчинско-Заводский район, село Нерчинский Завод, улица Красноармейская 64</a:t>
            </a:r>
          </a:p>
          <a:p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Наш сайт: 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nerzavodcrb.com</a:t>
            </a:r>
            <a:endParaRPr lang="ru-RU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Адрес электронной почты: 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nerchinskiy.zavod@mail.ru</a:t>
            </a:r>
            <a:endParaRPr lang="ru-RU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endParaRPr lang="ru-RU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image (4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-714404"/>
            <a:ext cx="9001156" cy="67151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1774852"/>
          </a:xfrm>
        </p:spPr>
        <p:txBody>
          <a:bodyPr>
            <a:normAutofit fontScale="90000"/>
          </a:bodyPr>
          <a:lstStyle/>
          <a:p>
            <a:r>
              <a:rPr lang="ru-RU" sz="2700" i="1" dirty="0" smtClean="0"/>
              <a:t/>
            </a:r>
            <a:br>
              <a:rPr lang="ru-RU" sz="2700" i="1" dirty="0" smtClean="0"/>
            </a:br>
            <a:r>
              <a:rPr lang="ru-RU" sz="2700" i="1" dirty="0" smtClean="0"/>
              <a:t/>
            </a:r>
            <a:br>
              <a:rPr lang="ru-RU" sz="2700" i="1" dirty="0" smtClean="0"/>
            </a:br>
            <a:r>
              <a:rPr lang="ru-RU" sz="2700" i="1" dirty="0" smtClean="0"/>
              <a:t/>
            </a:r>
            <a:br>
              <a:rPr lang="ru-RU" sz="2700" i="1" dirty="0" smtClean="0"/>
            </a:br>
            <a:r>
              <a:rPr lang="ru-RU" sz="2700" b="1" i="1" dirty="0" smtClean="0">
                <a:solidFill>
                  <a:schemeClr val="bg1"/>
                </a:solidFill>
              </a:rPr>
              <a:t>Кстати, именно в Нерчинско-Заводской районной больнице в годы Великой Отечественной войны работал талантливейший хирург, «золотой скальпель» как его позже называли коллеги, академик Александр Шалимов, который в 1998 году по решению ЮНЕСКО стал Человеком планеты. Было на кого равняться!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14348" y="6000768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На фото: врач хирург - Пахомов В.Н., врач хирург </a:t>
            </a:r>
            <a:r>
              <a:rPr lang="ru-RU" i="1" dirty="0" err="1" smtClean="0"/>
              <a:t>Смолянков</a:t>
            </a:r>
            <a:r>
              <a:rPr lang="ru-RU" i="1" dirty="0" smtClean="0"/>
              <a:t> А.Е., медсестра </a:t>
            </a:r>
            <a:r>
              <a:rPr lang="ru-RU" i="1" dirty="0" err="1" smtClean="0"/>
              <a:t>Черланова</a:t>
            </a:r>
            <a:r>
              <a:rPr lang="ru-RU" i="1" dirty="0" smtClean="0"/>
              <a:t> Н.В.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Контактные данные: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571612"/>
            <a:ext cx="857256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Estrangelo Edessa" pitchFamily="66" charset="0"/>
              </a:rPr>
              <a:t>Главный врач – Козырева  Галина  Александровна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Estrangelo Edessa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20" y="2928934"/>
            <a:ext cx="857256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Зам.главного врача – Щеголева  Зинаида  Алексеевна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5720" y="4286256"/>
            <a:ext cx="8643998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специалист  Отдела  кадров –  Носкова Ольга  Витальевна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5720" y="5572140"/>
            <a:ext cx="857256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Телефон/факс  -  8 -(30248) - 4-15-30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вас ждём!!!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457200" y="5500702"/>
            <a:ext cx="8258204" cy="85725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          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Благодарим за внимание!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 (4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09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/>
              <a:t/>
            </a:r>
            <a:br>
              <a:rPr lang="ru-RU" sz="4000" b="1" i="1" dirty="0" smtClean="0"/>
            </a:br>
            <a:r>
              <a:rPr lang="ru-RU" sz="3700" b="1" i="1" dirty="0" smtClean="0">
                <a:solidFill>
                  <a:srgbClr val="0070C0"/>
                </a:solidFill>
              </a:rPr>
              <a:t>Вклад в развитие здравоохранения района внесли</a:t>
            </a:r>
            <a:r>
              <a:rPr lang="ru-RU" sz="9600" b="1" i="1" dirty="0" smtClean="0">
                <a:solidFill>
                  <a:srgbClr val="7030A0"/>
                </a:solidFill>
              </a:rPr>
              <a:t/>
            </a:r>
            <a:br>
              <a:rPr lang="ru-RU" sz="9600" b="1" i="1" dirty="0" smtClean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357850"/>
          </a:xfrm>
          <a:noFill/>
        </p:spPr>
        <p:txBody>
          <a:bodyPr>
            <a:normAutofit fontScale="62500" lnSpcReduction="20000"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Руководители и врачи: заслуженный врач РСФСР 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А.А. Шалимов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(1941—44), 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В.А. Агафонов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(1959—61), А. А. Александров, Ю. И. </a:t>
            </a:r>
            <a:r>
              <a:rPr lang="ru-RU" sz="1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Матафонов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 Н. Ф. Жила (с 1970), 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Б.П. </a:t>
            </a:r>
            <a:r>
              <a:rPr lang="ru-RU" sz="1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Сормолотов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(1973—1981, 1983—1989), А. Е. </a:t>
            </a:r>
            <a:r>
              <a:rPr lang="ru-RU" sz="1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Смоленков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(с 1989), А. М. </a:t>
            </a:r>
            <a:r>
              <a:rPr lang="ru-RU" sz="1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Кондобаев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(с 1992), С. И. Сошников (с 1995), А. Г. Агафонов (с 2008 по 2013 г.г.), Долгих Ю.В. (2013 – 2014 г.г.) </a:t>
            </a:r>
          </a:p>
          <a:p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и.о. гл. врача, заслуженный врач РСФСР Е.И. </a:t>
            </a:r>
            <a:r>
              <a:rPr lang="ru-RU" sz="1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Варивцева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фельдшеры А. А. Пичуева, А. П. Ануфриева, Л. И. Мищенко, С. К. </a:t>
            </a:r>
            <a:r>
              <a:rPr lang="ru-RU" sz="1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Батанова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медсестра, заслуженный работник здравоохранения Читинской области К. С. Лиханина.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фото слева направо: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Смолянков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А.Е., Агафонов А.Г., Гладких Ю.В., Щеголева З.А., Пахомов В.Н., Капустин О.Н.,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Вощенко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А.В., Боровская Н.П., Агафонова Л.П.,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Осычная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Н.П.,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Анганзорова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Г.В., Машукова Л.Д., Батурина Л.В.,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ПОЧЕТНЫЕ РАБОТНИКИ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00FF"/>
                </a:solidFill>
              </a:rPr>
              <a:t>Заслуженный работник здравоохранения Читинской области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Щеголева Зинаида Алексеевна </a:t>
            </a:r>
            <a:r>
              <a:rPr lang="ru-RU" b="1" i="1" dirty="0" smtClean="0"/>
              <a:t>– зам.главного врача по лечебной работе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Батурина Любовь Васильевна </a:t>
            </a:r>
            <a:r>
              <a:rPr lang="ru-RU" b="1" i="1" dirty="0" smtClean="0"/>
              <a:t>– врач офтальмолог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Пахомов Виктор Николаевич </a:t>
            </a:r>
            <a:r>
              <a:rPr lang="ru-RU" b="1" i="1" dirty="0" smtClean="0"/>
              <a:t>– врач хирург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Тимофеева Татьяна Николаевна </a:t>
            </a:r>
            <a:r>
              <a:rPr lang="ru-RU" b="1" i="1" dirty="0" smtClean="0"/>
              <a:t>– заведующая ФАП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image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5724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ГОСУДАРСТВЕНОЙ НАГРАДОЙ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ОРДЕНОМ «ЗНАК ПОЧЕТА»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НАГРАЖДЕНА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900766"/>
          </a:xfrm>
        </p:spPr>
        <p:txBody>
          <a:bodyPr>
            <a:normAutofit fontScale="70000" lnSpcReduction="20000"/>
          </a:bodyPr>
          <a:lstStyle/>
          <a:p>
            <a:pPr algn="ctr"/>
            <a:endParaRPr lang="ru-RU" b="1" dirty="0" smtClean="0">
              <a:solidFill>
                <a:schemeClr val="bg1"/>
              </a:solidFill>
              <a:cs typeface="Arabic Typesetting" pitchFamily="66" charset="-78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cs typeface="Arabic Typesetting" pitchFamily="66" charset="-78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cs typeface="Arabic Typesetting" pitchFamily="66" charset="-78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cs typeface="Arabic Typesetting" pitchFamily="66" charset="-78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cs typeface="Arabic Typesetting" pitchFamily="66" charset="-78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cs typeface="Arabic Typesetting" pitchFamily="66" charset="-78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cs typeface="Arabic Typesetting" pitchFamily="66" charset="-78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cs typeface="Arabic Typesetting" pitchFamily="66" charset="-78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cs typeface="Arabic Typesetting" pitchFamily="66" charset="-78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cs typeface="Arabic Typesetting" pitchFamily="66" charset="-78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cs typeface="Arabic Typesetting" pitchFamily="66" charset="-78"/>
            </a:endParaRPr>
          </a:p>
          <a:p>
            <a:pPr algn="ctr">
              <a:buNone/>
            </a:pPr>
            <a:r>
              <a:rPr lang="ru-RU" sz="3800" b="1" dirty="0" smtClean="0">
                <a:solidFill>
                  <a:schemeClr val="bg1"/>
                </a:solidFill>
                <a:cs typeface="Arabic Typesetting" pitchFamily="66" charset="-78"/>
              </a:rPr>
              <a:t>На фото: КОРЕШКОВА НАДЕЖДА АНДРЕЕВНА </a:t>
            </a:r>
            <a:r>
              <a:rPr lang="ru-RU" sz="3800" dirty="0" smtClean="0">
                <a:solidFill>
                  <a:schemeClr val="bg1"/>
                </a:solidFill>
              </a:rPr>
              <a:t>– медицинская сестра, работающая в больнице уже более 50 лет, внук, сын Корешков Андрей Владимирович </a:t>
            </a:r>
            <a:r>
              <a:rPr lang="ru-RU" sz="3800" dirty="0" err="1" smtClean="0">
                <a:solidFill>
                  <a:schemeClr val="bg1"/>
                </a:solidFill>
              </a:rPr>
              <a:t>рентгенолаборант</a:t>
            </a:r>
            <a:r>
              <a:rPr lang="ru-RU" sz="3800" dirty="0" smtClean="0">
                <a:solidFill>
                  <a:schemeClr val="bg1"/>
                </a:solidFill>
              </a:rPr>
              <a:t> ЦРБ</a:t>
            </a:r>
          </a:p>
          <a:p>
            <a:pPr algn="ctr"/>
            <a:r>
              <a:rPr lang="ru-RU" dirty="0" smtClean="0"/>
              <a:t>.</a:t>
            </a:r>
          </a:p>
          <a:p>
            <a:pPr algn="ctr"/>
            <a:endParaRPr lang="ru-RU" dirty="0" smtClean="0"/>
          </a:p>
          <a:p>
            <a:pPr algn="ctr">
              <a:buNone/>
            </a:pPr>
            <a:endParaRPr lang="ru-RU" dirty="0"/>
          </a:p>
        </p:txBody>
      </p:sp>
      <p:pic>
        <p:nvPicPr>
          <p:cNvPr id="6148" name="Picture 4" descr="C:\Users\user\Desktop\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1" y="1071547"/>
            <a:ext cx="2500329" cy="1873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ВЕДОМСТВЕННОЙ НАГРАДОЙ</a:t>
            </a:r>
          </a:p>
          <a:p>
            <a:pPr algn="ctr">
              <a:buNone/>
            </a:pPr>
            <a:r>
              <a:rPr lang="ru-RU" b="1" i="1" dirty="0" smtClean="0"/>
              <a:t>Почетной грамотой Министерства здравоохранения  и социального развития Российской Федерации </a:t>
            </a:r>
            <a:endParaRPr lang="ru-RU" dirty="0" smtClean="0"/>
          </a:p>
          <a:p>
            <a:pPr algn="ctr">
              <a:buNone/>
            </a:pPr>
            <a:r>
              <a:rPr lang="ru-RU" dirty="0" smtClean="0"/>
              <a:t>НАГРАЖДЕН </a:t>
            </a:r>
            <a:r>
              <a:rPr lang="ru-RU" b="1" dirty="0" smtClean="0"/>
              <a:t>ПАХОМОВ ВИКТОР НИКОЛАЕВИЧ -</a:t>
            </a:r>
            <a:r>
              <a:rPr lang="ru-RU" dirty="0" smtClean="0"/>
              <a:t>врач</a:t>
            </a:r>
            <a:r>
              <a:rPr lang="ru-RU" b="1" dirty="0" smtClean="0"/>
              <a:t> </a:t>
            </a:r>
            <a:r>
              <a:rPr lang="ru-RU" dirty="0" smtClean="0"/>
              <a:t>хирург с 35 летним стажем. В настоящее время работающий в ЦРБ врачом онкологом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Хирург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285728"/>
            <a:ext cx="4857752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Новая папка\Администра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476821"/>
            <a:ext cx="4714876" cy="3012773"/>
          </a:xfrm>
          <a:prstGeom prst="rect">
            <a:avLst/>
          </a:prstGeom>
          <a:noFill/>
        </p:spPr>
      </p:pic>
      <p:pic>
        <p:nvPicPr>
          <p:cNvPr id="11" name="Picture 10" descr="C:\Users\Персонльный\Desktop\презентация\Фото35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714" y="466725"/>
            <a:ext cx="4522112" cy="339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ГУЗ «Нерчинско-Заводская ЦРБ»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Рисунок 4" descr="Терап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00504"/>
            <a:ext cx="4286280" cy="2601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643042" y="2857496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ПОЛИКЛИНИКА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4214818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ТЕРАПЕВТИЧЕСКОЕ ОТДЕЛЕНИЕ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4942" y="2000240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ДЕТСКОЕ, РОДИЛЬНОЕ,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ХИРУРГИЧЕСКОЕ ОТДЕЛЕНИЯ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ОТДЕЛЕНИЕ СМП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341335">
            <a:off x="6223307" y="4660180"/>
            <a:ext cx="2357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Административный корпус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10" descr="Zdrav_600[1].jpg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-3175" y="0"/>
            <a:ext cx="9147175" cy="6858000"/>
          </a:xfrm>
        </p:spPr>
      </p:pic>
      <p:sp>
        <p:nvSpPr>
          <p:cNvPr id="4" name="Выноска со стрелкой вниз 3"/>
          <p:cNvSpPr/>
          <p:nvPr/>
        </p:nvSpPr>
        <p:spPr>
          <a:xfrm>
            <a:off x="2051050" y="404813"/>
            <a:ext cx="5113338" cy="719137"/>
          </a:xfrm>
          <a:prstGeom prst="downArrowCallout">
            <a:avLst>
              <a:gd name="adj1" fmla="val 248651"/>
              <a:gd name="adj2" fmla="val 231196"/>
              <a:gd name="adj3" fmla="val 25000"/>
              <a:gd name="adj4" fmla="val 649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  <a:latin typeface="Arial" charset="0"/>
                <a:cs typeface="Arial" charset="0"/>
              </a:rPr>
              <a:t>Мощность учреждения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042988" y="1268413"/>
            <a:ext cx="6913562" cy="935037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u="sng" dirty="0">
                <a:solidFill>
                  <a:schemeClr val="tx1"/>
                </a:solidFill>
                <a:latin typeface="Arial" charset="0"/>
                <a:cs typeface="Arial" charset="0"/>
              </a:rPr>
              <a:t>Стационар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- </a:t>
            </a:r>
            <a:r>
              <a:rPr lang="ru-RU" dirty="0"/>
              <a:t> </a:t>
            </a:r>
            <a:r>
              <a:rPr lang="ru-RU" dirty="0">
                <a:solidFill>
                  <a:schemeClr val="tx1"/>
                </a:solidFill>
              </a:rPr>
              <a:t>на 30 коек круглосуточного пребывания и </a:t>
            </a:r>
            <a:r>
              <a:rPr lang="ru-RU" dirty="0" smtClean="0">
                <a:solidFill>
                  <a:schemeClr val="tx1"/>
                </a:solidFill>
              </a:rPr>
              <a:t>20 </a:t>
            </a:r>
            <a:r>
              <a:rPr lang="ru-RU" dirty="0">
                <a:solidFill>
                  <a:schemeClr val="tx1"/>
                </a:solidFill>
              </a:rPr>
              <a:t>коек дневного </a:t>
            </a:r>
            <a:r>
              <a:rPr lang="ru-RU" dirty="0" smtClean="0">
                <a:solidFill>
                  <a:schemeClr val="tx1"/>
                </a:solidFill>
              </a:rPr>
              <a:t>пребывания при поликлинике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4786314" y="4286256"/>
            <a:ext cx="4033837" cy="792162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ФАПы – количество </a:t>
            </a:r>
            <a:r>
              <a:rPr lang="ru-RU" dirty="0" smtClean="0">
                <a:solidFill>
                  <a:schemeClr val="tx1"/>
                </a:solidFill>
              </a:rPr>
              <a:t>18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857224" y="2786058"/>
            <a:ext cx="7286625" cy="928688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терапевтическое отделение – 5              хирургическое отделение    – 5                педиатрические                    – 10             беременных и рожениц        – 3</a:t>
            </a: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патология беременных         – 4           гинекологическое отделение — 3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285720" y="5357826"/>
            <a:ext cx="8569325" cy="935037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Мощность амбулаторно-поликлинических учреждений района -</a:t>
            </a:r>
            <a:r>
              <a:rPr lang="ru-RU" dirty="0" smtClean="0">
                <a:solidFill>
                  <a:schemeClr val="tx1"/>
                </a:solidFill>
              </a:rPr>
              <a:t>220</a:t>
            </a:r>
            <a:r>
              <a:rPr lang="ru-RU" dirty="0">
                <a:solidFill>
                  <a:schemeClr val="tx1"/>
                </a:solidFill>
              </a:rPr>
              <a:t>, в т.ч. районной поликлиники -200</a:t>
            </a:r>
          </a:p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357158" y="4286256"/>
            <a:ext cx="4176712" cy="792162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1 – сельская врачебная амбулатория  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729</TotalTime>
  <Words>606</Words>
  <Application>Microsoft Office PowerPoint</Application>
  <PresentationFormat>Экран (4:3)</PresentationFormat>
  <Paragraphs>194</Paragraphs>
  <Slides>31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ГУЗ «Нерчинско-Заводская Центральная районная больница»</vt:lpstr>
      <vt:lpstr>НЕМНОГО ИЗ ИСТОРИИ</vt:lpstr>
      <vt:lpstr>   Кстати, именно в Нерчинско-Заводской районной больнице в годы Великой Отечественной войны работал талантливейший хирург, «золотой скальпель» как его позже называли коллеги, академик Александр Шалимов, который в 1998 году по решению ЮНЕСКО стал Человеком планеты. Было на кого равняться! </vt:lpstr>
      <vt:lpstr> Вклад в развитие здравоохранения района внесли </vt:lpstr>
      <vt:lpstr>ПОЧЕТНЫЕ РАБОТНИКИ</vt:lpstr>
      <vt:lpstr>ГОСУДАРСТВЕНОЙ НАГРАДОЙ ОРДЕНОМ «ЗНАК ПОЧЕТА» НАГРАЖДЕНА</vt:lpstr>
      <vt:lpstr>Слайд 7</vt:lpstr>
      <vt:lpstr>ГУЗ «Нерчинско-Заводская ЦРБ»</vt:lpstr>
      <vt:lpstr>Слайд 9</vt:lpstr>
      <vt:lpstr>Слайд 10</vt:lpstr>
      <vt:lpstr>              Педиатрическая служба Численность детского населения района:  0 - 17 лет – 2705 0 - 14 лет – 2360 0 - 1 года – 159 15 – 17 лет – 345 Обеспеченность врачами педиатрами на 10 000 детского населения составляет 7,3 Показатели работы детской поликлиники: Среднее число детей на педиатрическом участке  – 1349 Нагрузка на приеме в час – 5,1 Нагрузка на дому в час     – 1,9 Активность на дому           – 53%  Функция врачебной должности – 2521– 68,7%  Из общего числа посещений,  * посещения по заболеваниям   – 52,6%,  * с профилактической целью     – 47,4%   </vt:lpstr>
      <vt:lpstr>Уровень оказания медицинской помощи</vt:lpstr>
      <vt:lpstr>Слайд 13</vt:lpstr>
      <vt:lpstr>Слайд 14</vt:lpstr>
      <vt:lpstr>          Диагностическую службу представляют клинико-диагностическая (общеклиническая и биохимическая) лаборатория, отделение ультразвуковой диагностики, кабинеты флюорографии, рентгенологический кабинет, службы ЛФК и физиотерапии.</vt:lpstr>
      <vt:lpstr>КОРПОРАТИВНАЯ КУЛЬТУРА</vt:lpstr>
      <vt:lpstr>На досуге - можно наслаждаться красотами нашей природы…</vt:lpstr>
      <vt:lpstr>собирать грибы и ягоды…</vt:lpstr>
      <vt:lpstr>посещать спортивный и тренажерный залы…</vt:lpstr>
      <vt:lpstr>выступления местных творческих коллективов…</vt:lpstr>
      <vt:lpstr>Наши кадры!</vt:lpstr>
      <vt:lpstr>Слайд 22</vt:lpstr>
      <vt:lpstr>Слайд 23</vt:lpstr>
      <vt:lpstr>ГУЗ «Нерчинско - Заводская ЦРБ» предлагает вакансии:</vt:lpstr>
      <vt:lpstr>Слайд 25</vt:lpstr>
      <vt:lpstr>У нас для вас:</vt:lpstr>
      <vt:lpstr>Меры социальной поддержки</vt:lpstr>
      <vt:lpstr>для детей веселые детские площадки.</vt:lpstr>
      <vt:lpstr>Наш адрес:</vt:lpstr>
      <vt:lpstr>Контактные данные:</vt:lpstr>
      <vt:lpstr>Мы вас ждём!!!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ГУЗ «Нерчинско-Заводская Центральная районная больница</dc:title>
  <dc:creator>User</dc:creator>
  <cp:lastModifiedBy>user</cp:lastModifiedBy>
  <cp:revision>85</cp:revision>
  <dcterms:created xsi:type="dcterms:W3CDTF">2016-10-29T12:12:50Z</dcterms:created>
  <dcterms:modified xsi:type="dcterms:W3CDTF">2017-03-14T07:30:54Z</dcterms:modified>
</cp:coreProperties>
</file>